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Roboto" panose="020B060402020202020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jt7/k+FjKk5g2KHOEmzxfb9Vfue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a Zizienová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83636" autoAdjust="0"/>
  </p:normalViewPr>
  <p:slideViewPr>
    <p:cSldViewPr snapToGrid="0">
      <p:cViewPr varScale="1">
        <p:scale>
          <a:sx n="122" d="100"/>
          <a:sy n="122" d="100"/>
        </p:scale>
        <p:origin x="13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3-02-20T16:03:19.826" idx="1">
    <p:pos x="158" y="885"/>
    <p:text>Vše kromě publikační činnosti a administrativy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sZCd6JU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3-02-21T04:05:13.259" idx="3">
    <p:pos x="158" y="985"/>
    <p:text>https://rdamsc.bath.ac.uk/, https://bartoc.org/, https://lov.linkeddata.es/dataset/lov/vocabs, Google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sZCd6JM"/>
      </p:ext>
    </p:extLst>
  </p:cm>
  <p:cm authorId="0" dt="2023-02-21T04:18:01.539" idx="2">
    <p:pos x="158" y="885"/>
    <p:text>https://creativecommons.org/about/cclicenses/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sZCd6JQ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onfinder.com/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commons.wikimedia.org/wiki/File:FAIR_data_principles.jpg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airsharing.org/" TargetMode="External"/><Relationship Id="rId7" Type="http://schemas.openxmlformats.org/officeDocument/2006/relationships/hyperlink" Target="https://it.muni.cz/en/overviews/recommendations-for-the-usage-of-storages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nature.com/sdata/policies/repositories" TargetMode="External"/><Relationship Id="rId5" Type="http://schemas.openxmlformats.org/officeDocument/2006/relationships/hyperlink" Target="https://repositoryfinder.datacite.org/" TargetMode="External"/><Relationship Id="rId4" Type="http://schemas.openxmlformats.org/officeDocument/2006/relationships/hyperlink" Target="https://www.re3data.org/" TargetMode="Externa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.springer.com/chapter/10.1007/978-3-030-15742-5_14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doi.org/10.1371/journal.pone.0230416" TargetMode="Externa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setsearch.research.google.com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explore.openaire.eu/" TargetMode="External"/><Relationship Id="rId4" Type="http://schemas.openxmlformats.org/officeDocument/2006/relationships/hyperlink" Target="https://www.google.com/publicdata/directory" TargetMode="Externa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" name="Google Shape;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26" name="Google Shape;12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Všechny ikony jsou volně dostupné a pochází z </a:t>
            </a:r>
            <a:r>
              <a:rPr lang="en-GB" u="sng">
                <a:solidFill>
                  <a:schemeClr val="hlink"/>
                </a:solidFill>
                <a:hlinkClick r:id="rId3"/>
              </a:rPr>
              <a:t>https://www.iconfinder.com/</a:t>
            </a:r>
            <a:r>
              <a:rPr lang="en-GB"/>
              <a:t>. Logo FAIR viz WIKIMEDIA COMMONS CONTRIBUTORS. 2022. File:FAIR data principles.jpg [online obrázek]. In: </a:t>
            </a:r>
            <a:r>
              <a:rPr lang="en-GB" i="1"/>
              <a:t>Wikimedia Commons</a:t>
            </a:r>
            <a:r>
              <a:rPr lang="en-GB"/>
              <a:t> [online]. [Cit. 2022-11-22]. Dostupné z: </a:t>
            </a:r>
            <a:r>
              <a:rPr lang="en-GB" u="sng">
                <a:solidFill>
                  <a:schemeClr val="hlink"/>
                </a:solidFill>
                <a:hlinkClick r:id="rId4"/>
              </a:rPr>
              <a:t>https://commons.wikimedia.org/wiki/File:FAIR_data_principles.jpg</a:t>
            </a:r>
            <a:r>
              <a:rPr lang="en-GB"/>
              <a:t> .</a:t>
            </a:r>
            <a:endParaRPr/>
          </a:p>
        </p:txBody>
      </p:sp>
      <p:sp>
        <p:nvSpPr>
          <p:cNvPr id="133" name="Google Shape;13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7" name="Google Shape;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050">
              <a:solidFill>
                <a:srgbClr val="333333"/>
              </a:solidFill>
              <a:highlight>
                <a:srgbClr val="F5F5F5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" name="Google Shape;5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" name="Google Shape;7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" name="Google Shape;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300"/>
              <a:t>Repozitáře lze hledat přes </a:t>
            </a:r>
            <a:r>
              <a:rPr lang="en-GB" sz="1300" u="sng">
                <a:solidFill>
                  <a:schemeClr val="hlink"/>
                </a:solidFill>
                <a:hlinkClick r:id="rId3"/>
              </a:rPr>
              <a:t>https://fairsharing.org/</a:t>
            </a:r>
            <a:r>
              <a:rPr lang="en-GB" sz="1300"/>
              <a:t>, </a:t>
            </a:r>
            <a:r>
              <a:rPr lang="en-GB" sz="1300" u="sng">
                <a:solidFill>
                  <a:schemeClr val="hlink"/>
                </a:solidFill>
                <a:hlinkClick r:id="rId4"/>
              </a:rPr>
              <a:t>https://www.re3data.org/</a:t>
            </a:r>
            <a:r>
              <a:rPr lang="en-GB" sz="1300"/>
              <a:t>, </a:t>
            </a:r>
            <a:r>
              <a:rPr lang="en-GB" sz="1300" u="sng">
                <a:solidFill>
                  <a:schemeClr val="hlink"/>
                </a:solidFill>
                <a:hlinkClick r:id="rId5"/>
              </a:rPr>
              <a:t>https://repositoryfinder.datacite.org/</a:t>
            </a:r>
            <a:r>
              <a:rPr lang="en-GB" sz="1300"/>
              <a:t>, přes ověřené seznamy (např. seznam oborových repozitářů časopisu Nature </a:t>
            </a:r>
            <a:r>
              <a:rPr lang="en-GB" sz="1300" u="sng">
                <a:solidFill>
                  <a:schemeClr val="hlink"/>
                </a:solidFill>
                <a:hlinkClick r:id="rId6"/>
              </a:rPr>
              <a:t>https://www.nature.com/sdata/policies/repositories</a:t>
            </a:r>
            <a:r>
              <a:rPr lang="en-GB" sz="1300"/>
              <a:t>), samozřejmě přes Google. Doporučení pro použití úložišť podle typů dat </a:t>
            </a:r>
            <a:r>
              <a:rPr lang="en-GB" sz="1300" u="sng">
                <a:solidFill>
                  <a:schemeClr val="hlink"/>
                </a:solidFill>
                <a:hlinkClick r:id="rId7"/>
              </a:rPr>
              <a:t>https://it.muni.cz/en/overviews/recommendations-for-the-usage-of-storages</a:t>
            </a:r>
            <a:r>
              <a:rPr lang="en-GB" sz="1300"/>
              <a:t>. </a:t>
            </a:r>
            <a:endParaRPr sz="1300"/>
          </a:p>
        </p:txBody>
      </p:sp>
      <p:sp>
        <p:nvSpPr>
          <p:cNvPr id="89" name="Google Shape;8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>
                <a:solidFill>
                  <a:schemeClr val="dk1"/>
                </a:solidFill>
              </a:rPr>
              <a:t>Analýza stažených článků z PLoS - články s otevřenými daty jsou důvěryhodnější: </a:t>
            </a:r>
            <a:r>
              <a:rPr lang="en-GB" sz="1300" u="sng">
                <a:solidFill>
                  <a:srgbClr val="3A76B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https://link.springer.com/chapter/10.1007/978-3-030-15742-5_14</a:t>
            </a:r>
            <a:r>
              <a:rPr lang="en-GB" sz="1300">
                <a:solidFill>
                  <a:srgbClr val="3A76BE"/>
                </a:solidFill>
              </a:rPr>
              <a:t>.</a:t>
            </a:r>
            <a:endParaRPr sz="1300">
              <a:solidFill>
                <a:srgbClr val="3A76BE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>
                <a:solidFill>
                  <a:schemeClr val="dk1"/>
                </a:solidFill>
              </a:rPr>
              <a:t>Dle (</a:t>
            </a:r>
            <a:r>
              <a:rPr lang="en-GB" sz="1300" u="sng">
                <a:solidFill>
                  <a:srgbClr val="3A76BE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https://doi.org/10.1371/journal.pone.0230416</a:t>
            </a:r>
            <a:r>
              <a:rPr lang="en-GB" sz="1300">
                <a:solidFill>
                  <a:schemeClr val="dk1"/>
                </a:solidFill>
              </a:rPr>
              <a:t>) má článek s odkazem na data v repozitáři o 25% větší citační dopad než článek bez dat.</a:t>
            </a:r>
            <a:r>
              <a:rPr lang="en-GB" sz="1300">
                <a:solidFill>
                  <a:srgbClr val="3A76BE"/>
                </a:solidFill>
              </a:rPr>
              <a:t> </a:t>
            </a:r>
            <a:endParaRPr sz="1500"/>
          </a:p>
        </p:txBody>
      </p:sp>
      <p:sp>
        <p:nvSpPr>
          <p:cNvPr id="100" name="Google Shape;10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200">
                <a:solidFill>
                  <a:schemeClr val="dk1"/>
                </a:solidFill>
              </a:rPr>
              <a:t>Vyhledávače</a:t>
            </a:r>
            <a:r>
              <a:rPr lang="en-GB" sz="1200">
                <a:solidFill>
                  <a:srgbClr val="585858"/>
                </a:solidFill>
              </a:rPr>
              <a:t>: </a:t>
            </a:r>
            <a:r>
              <a:rPr lang="en-GB" sz="1200" u="sng">
                <a:solidFill>
                  <a:srgbClr val="3A76B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https://datasetsearch.research.google.com/</a:t>
            </a:r>
            <a:r>
              <a:rPr lang="en-GB" sz="1200">
                <a:solidFill>
                  <a:srgbClr val="3A76BE"/>
                </a:solidFill>
              </a:rPr>
              <a:t>, </a:t>
            </a:r>
            <a:r>
              <a:rPr lang="en-GB" sz="1200" u="sng">
                <a:solidFill>
                  <a:srgbClr val="3A76BE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https://www.google.com/publicdata/directory</a:t>
            </a:r>
            <a:r>
              <a:rPr lang="en-GB" sz="1200">
                <a:solidFill>
                  <a:srgbClr val="3A76BE"/>
                </a:solidFill>
              </a:rPr>
              <a:t>, </a:t>
            </a:r>
            <a:r>
              <a:rPr lang="en-GB" sz="1200" u="sng">
                <a:solidFill>
                  <a:srgbClr val="3A76BE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https://explore.openaire.eu/</a:t>
            </a:r>
            <a:r>
              <a:rPr lang="en-GB" sz="1200">
                <a:solidFill>
                  <a:srgbClr val="3A76BE"/>
                </a:solidFill>
              </a:rPr>
              <a:t>, Google aj.</a:t>
            </a:r>
            <a:endParaRPr sz="1200">
              <a:solidFill>
                <a:srgbClr val="3A76B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Anonymizace dat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9" name="Google Shape;10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5948AD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body" idx="1"/>
          </p:nvPr>
        </p:nvSpPr>
        <p:spPr>
          <a:xfrm>
            <a:off x="118800" y="3672909"/>
            <a:ext cx="7560001" cy="1218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title"/>
          </p:nvPr>
        </p:nvSpPr>
        <p:spPr>
          <a:xfrm>
            <a:off x="251999" y="1470590"/>
            <a:ext cx="7560000" cy="1661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2" name="Google Shape;12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1999" y="252000"/>
            <a:ext cx="8640000" cy="795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2000" y="251989"/>
            <a:ext cx="3779999" cy="26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CONTENT">
  <p:cSld name="TITLE_AND_CONTEN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4"/>
          <p:cNvSpPr txBox="1">
            <a:spLocks noGrp="1"/>
          </p:cNvSpPr>
          <p:nvPr>
            <p:ph type="title"/>
          </p:nvPr>
        </p:nvSpPr>
        <p:spPr>
          <a:xfrm>
            <a:off x="252000" y="826625"/>
            <a:ext cx="7560000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48AD"/>
              </a:buClr>
              <a:buSzPts val="2800"/>
              <a:buFont typeface="Arial"/>
              <a:buNone/>
              <a:defRPr>
                <a:solidFill>
                  <a:srgbClr val="5948A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body" idx="1"/>
          </p:nvPr>
        </p:nvSpPr>
        <p:spPr>
          <a:xfrm>
            <a:off x="252000" y="1592352"/>
            <a:ext cx="7560000" cy="280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600"/>
            </a:lvl2pPr>
            <a:lvl3pPr marL="1371600" lvl="2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600"/>
            </a:lvl3pPr>
            <a:lvl4pPr marL="1828800" lvl="3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4pPr>
            <a:lvl5pPr marL="2286000" lvl="4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600"/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48AD"/>
              </a:buClr>
              <a:buSzPts val="1400"/>
              <a:buFont typeface="Arial"/>
              <a:buNone/>
              <a:defRPr sz="1400">
                <a:solidFill>
                  <a:srgbClr val="5948AD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_HEADER" type="secHead">
  <p:cSld name="SECTION_HEADER">
    <p:bg>
      <p:bgPr>
        <a:solidFill>
          <a:srgbClr val="5948AD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679430" y="4690756"/>
            <a:ext cx="341728" cy="338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title"/>
          </p:nvPr>
        </p:nvSpPr>
        <p:spPr>
          <a:xfrm>
            <a:off x="252001" y="1682229"/>
            <a:ext cx="7560000" cy="1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body" idx="1"/>
          </p:nvPr>
        </p:nvSpPr>
        <p:spPr>
          <a:xfrm>
            <a:off x="118800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pic>
        <p:nvPicPr>
          <p:cNvPr id="23" name="Google Shape;23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2000" y="4858201"/>
            <a:ext cx="1879199" cy="1084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_POINT">
  <p:cSld name="MAIN_POI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6"/>
          <p:cNvSpPr txBox="1">
            <a:spLocks noGrp="1"/>
          </p:cNvSpPr>
          <p:nvPr>
            <p:ph type="title"/>
          </p:nvPr>
        </p:nvSpPr>
        <p:spPr>
          <a:xfrm>
            <a:off x="251999" y="770784"/>
            <a:ext cx="7560000" cy="2361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48AD"/>
              </a:buClr>
              <a:buSzPts val="4800"/>
              <a:buFont typeface="Arial"/>
              <a:buNone/>
              <a:defRPr sz="4800">
                <a:solidFill>
                  <a:srgbClr val="5948A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body" idx="1"/>
          </p:nvPr>
        </p:nvSpPr>
        <p:spPr>
          <a:xfrm>
            <a:off x="252000" y="3132000"/>
            <a:ext cx="7560000" cy="143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600"/>
            </a:lvl2pPr>
            <a:lvl3pPr marL="1371600" lvl="2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600"/>
            </a:lvl3pPr>
            <a:lvl4pPr marL="1828800" lvl="3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4pPr>
            <a:lvl5pPr marL="2286000" lvl="4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600"/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48AD"/>
              </a:buClr>
              <a:buSzPts val="1400"/>
              <a:buFont typeface="Arial"/>
              <a:buNone/>
              <a:defRPr sz="1400">
                <a:solidFill>
                  <a:srgbClr val="5948AD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title"/>
          </p:nvPr>
        </p:nvSpPr>
        <p:spPr>
          <a:xfrm>
            <a:off x="252000" y="770785"/>
            <a:ext cx="7560001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48AD"/>
              </a:buClr>
              <a:buSzPts val="2800"/>
              <a:buFont typeface="Arial"/>
              <a:buNone/>
              <a:defRPr>
                <a:solidFill>
                  <a:srgbClr val="5948A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48AD"/>
              </a:buClr>
              <a:buSzPts val="1400"/>
              <a:buFont typeface="Arial"/>
              <a:buNone/>
              <a:defRPr sz="1400">
                <a:solidFill>
                  <a:srgbClr val="5948AD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_AND_PICTURE_50_50">
  <p:cSld name="TEXT_AND_PICTURE_50_50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5" name="Google Shape;35;p18"/>
          <p:cNvSpPr>
            <a:spLocks noGrp="1"/>
          </p:cNvSpPr>
          <p:nvPr>
            <p:ph type="pic" idx="2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18"/>
          <p:cNvSpPr txBox="1">
            <a:spLocks noGrp="1"/>
          </p:cNvSpPr>
          <p:nvPr>
            <p:ph type="body" idx="1"/>
          </p:nvPr>
        </p:nvSpPr>
        <p:spPr>
          <a:xfrm>
            <a:off x="251999" y="1543050"/>
            <a:ext cx="3960000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>
            <a:lvl1pPr marL="457200" lvl="0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marL="914400" lvl="1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050"/>
            </a:lvl2pPr>
            <a:lvl3pPr marL="1371600" lvl="2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900"/>
            </a:lvl3pPr>
            <a:lvl4pPr marL="1828800" lvl="3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4pPr>
            <a:lvl5pPr marL="2286000" lvl="4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5pPr>
            <a:lvl6pPr marL="2743200" lvl="5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6pPr>
            <a:lvl7pPr marL="3200400" lvl="6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7pPr>
            <a:lvl8pPr marL="3657600" lvl="7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8pPr>
            <a:lvl9pPr marL="4114800" lvl="8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title"/>
          </p:nvPr>
        </p:nvSpPr>
        <p:spPr>
          <a:xfrm>
            <a:off x="252000" y="770785"/>
            <a:ext cx="3959999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48AD"/>
              </a:buClr>
              <a:buSzPts val="2800"/>
              <a:buFont typeface="Arial"/>
              <a:buNone/>
              <a:defRPr>
                <a:solidFill>
                  <a:srgbClr val="5948AD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3"/>
          </p:nvPr>
        </p:nvSpPr>
        <p:spPr>
          <a:xfrm>
            <a:off x="118800" y="252001"/>
            <a:ext cx="3959999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48AD"/>
              </a:buClr>
              <a:buSzPts val="1400"/>
              <a:buFont typeface="Arial"/>
              <a:buNone/>
              <a:defRPr sz="1400">
                <a:solidFill>
                  <a:srgbClr val="5948AD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rta.zizienova@tul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arta.zizienova@tul.cz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5061/dryad.5hqbzkh6f" TargetMode="External"/><Relationship Id="rId13" Type="http://schemas.openxmlformats.org/officeDocument/2006/relationships/image" Target="../media/image7.png"/><Relationship Id="rId3" Type="http://schemas.openxmlformats.org/officeDocument/2006/relationships/hyperlink" Target="https://doi.org/10.17632/78hh7ndhv2.1" TargetMode="External"/><Relationship Id="rId7" Type="http://schemas.openxmlformats.org/officeDocument/2006/relationships/hyperlink" Target="https://doi.org/10.5281/zenodo.7477146" TargetMode="External"/><Relationship Id="rId12" Type="http://schemas.openxmlformats.org/officeDocument/2006/relationships/image" Target="../media/image6.png"/><Relationship Id="rId17" Type="http://schemas.openxmlformats.org/officeDocument/2006/relationships/comments" Target="../comments/comment1.xml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5281/zenodo.4727681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s://doi.org/10.6084/m9.figshare.20085523.v1" TargetMode="Externa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hyperlink" Target="https://doi.org/10.6084/m9.figshare.19552288" TargetMode="Externa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narodni-repozitar.cz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NmOjaCRHkAGfGSQwQwsBBw1nO6MIF-f8/edit?usp=sharing&amp;ouid=106009507155748868230&amp;rtpof=true&amp;sd=tru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NmOjaCRHkAGfGSQwQwsBBw1nO6MIF-f8/edit?usp=sharing&amp;ouid=106009507155748868230&amp;rtpof=true&amp;sd=tru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arta.zizienova@tul.cz" TargetMode="External"/><Relationship Id="rId5" Type="http://schemas.openxmlformats.org/officeDocument/2006/relationships/hyperlink" Target="mailto:ludvik.steiner@tul.cz" TargetMode="External"/><Relationship Id="rId4" Type="http://schemas.openxmlformats.org/officeDocument/2006/relationships/hyperlink" Target="https://docs.google.com/document/d/1bko0QWgEkKwsbG-Sv0Z3Wve7NxBOcEYH/edit?usp=sharing&amp;ouid=106009507155748868230&amp;rtpof=true&amp;sd=tru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>
            <a:spLocks noGrp="1"/>
          </p:cNvSpPr>
          <p:nvPr>
            <p:ph type="title"/>
          </p:nvPr>
        </p:nvSpPr>
        <p:spPr>
          <a:xfrm>
            <a:off x="251999" y="1470590"/>
            <a:ext cx="7560000" cy="1661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en-GB"/>
              <a:t>Otevřená data na TUL</a:t>
            </a:r>
            <a:endParaRPr/>
          </a:p>
        </p:txBody>
      </p:sp>
      <p:sp>
        <p:nvSpPr>
          <p:cNvPr id="44" name="Google Shape;44;p1"/>
          <p:cNvSpPr txBox="1">
            <a:spLocks noGrp="1"/>
          </p:cNvSpPr>
          <p:nvPr>
            <p:ph type="body" idx="1"/>
          </p:nvPr>
        </p:nvSpPr>
        <p:spPr>
          <a:xfrm>
            <a:off x="118800" y="3672909"/>
            <a:ext cx="7560000" cy="12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b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Marta Zizienová 		Ludvík Steiner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>
                <a:uFill>
                  <a:noFill/>
                </a:uFill>
                <a:hlinkClick r:id="rId3"/>
              </a:rPr>
              <a:t>marta.zizienova@tul.cz</a:t>
            </a:r>
            <a:r>
              <a:rPr lang="en-GB"/>
              <a:t> 	ludvik.steiner@tul.cz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0"/>
          <p:cNvSpPr txBox="1">
            <a:spLocks noGrp="1"/>
          </p:cNvSpPr>
          <p:nvPr>
            <p:ph type="sldNum" idx="12"/>
          </p:nvPr>
        </p:nvSpPr>
        <p:spPr>
          <a:xfrm>
            <a:off x="8679430" y="4690756"/>
            <a:ext cx="3417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fld id="{00000000-1234-1234-1234-123412341234}" type="slidenum">
              <a:rPr lang="en-GB"/>
              <a:t>11</a:t>
            </a:fld>
            <a:endParaRPr/>
          </a:p>
        </p:txBody>
      </p:sp>
      <p:sp>
        <p:nvSpPr>
          <p:cNvPr id="129" name="Google Shape;129;p10"/>
          <p:cNvSpPr txBox="1">
            <a:spLocks noGrp="1"/>
          </p:cNvSpPr>
          <p:nvPr>
            <p:ph type="title"/>
          </p:nvPr>
        </p:nvSpPr>
        <p:spPr>
          <a:xfrm>
            <a:off x="252001" y="1682229"/>
            <a:ext cx="7560000" cy="1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600"/>
              <a:t>Otázky?</a:t>
            </a:r>
            <a:endParaRPr sz="3600"/>
          </a:p>
        </p:txBody>
      </p:sp>
      <p:sp>
        <p:nvSpPr>
          <p:cNvPr id="130" name="Google Shape;130;p10"/>
          <p:cNvSpPr txBox="1">
            <a:spLocks noGrp="1"/>
          </p:cNvSpPr>
          <p:nvPr>
            <p:ph type="body" idx="1"/>
          </p:nvPr>
        </p:nvSpPr>
        <p:spPr>
          <a:xfrm>
            <a:off x="118800" y="252001"/>
            <a:ext cx="756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/>
              <a:t>Otevřená data na TUL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1"/>
          <p:cNvSpPr txBox="1">
            <a:spLocks noGrp="1"/>
          </p:cNvSpPr>
          <p:nvPr>
            <p:ph type="body" idx="1"/>
          </p:nvPr>
        </p:nvSpPr>
        <p:spPr>
          <a:xfrm>
            <a:off x="118800" y="3672909"/>
            <a:ext cx="7560000" cy="12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b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Marta Zizienová 		Ludvík Steiner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>
                <a:uFill>
                  <a:noFill/>
                </a:uFill>
                <a:hlinkClick r:id="rId3"/>
              </a:rPr>
              <a:t>marta.zizienova@tul.cz</a:t>
            </a:r>
            <a:r>
              <a:rPr lang="en-GB"/>
              <a:t> 	ludvik.steiner@tul.cz</a:t>
            </a:r>
            <a:endParaRPr/>
          </a:p>
        </p:txBody>
      </p:sp>
      <p:sp>
        <p:nvSpPr>
          <p:cNvPr id="136" name="Google Shape;136;p11"/>
          <p:cNvSpPr txBox="1">
            <a:spLocks noGrp="1"/>
          </p:cNvSpPr>
          <p:nvPr>
            <p:ph type="title"/>
          </p:nvPr>
        </p:nvSpPr>
        <p:spPr>
          <a:xfrm>
            <a:off x="251999" y="1470590"/>
            <a:ext cx="7560000" cy="16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en-GB"/>
              <a:t>Děkujeme za pozornost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"/>
          <p:cNvSpPr txBox="1">
            <a:spLocks noGrp="1"/>
          </p:cNvSpPr>
          <p:nvPr>
            <p:ph type="body" idx="1"/>
          </p:nvPr>
        </p:nvSpPr>
        <p:spPr>
          <a:xfrm>
            <a:off x="252000" y="1398000"/>
            <a:ext cx="7560000" cy="335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Co, kdo, kdy, kde, proč a jak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Materiály pro TUL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Otázky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Kontakty</a:t>
            </a:r>
            <a:endParaRPr/>
          </a:p>
        </p:txBody>
      </p:sp>
      <p:sp>
        <p:nvSpPr>
          <p:cNvPr id="50" name="Google Shape;50;p2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  <p:sp>
        <p:nvSpPr>
          <p:cNvPr id="51" name="Google Shape;51;p2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>
                <a:solidFill>
                  <a:schemeClr val="accent1"/>
                </a:solidFill>
              </a:rPr>
              <a:t>Otevřená data na TUL</a:t>
            </a:r>
            <a:endParaRPr/>
          </a:p>
        </p:txBody>
      </p:sp>
      <p:sp>
        <p:nvSpPr>
          <p:cNvPr id="52" name="Google Shape;52;p2"/>
          <p:cNvSpPr txBox="1"/>
          <p:nvPr/>
        </p:nvSpPr>
        <p:spPr>
          <a:xfrm>
            <a:off x="252000" y="770785"/>
            <a:ext cx="756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Obsah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"/>
          <p:cNvSpPr txBox="1">
            <a:spLocks noGrp="1"/>
          </p:cNvSpPr>
          <p:nvPr>
            <p:ph type="body" idx="1"/>
          </p:nvPr>
        </p:nvSpPr>
        <p:spPr>
          <a:xfrm>
            <a:off x="252000" y="1405600"/>
            <a:ext cx="7272300" cy="3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★"/>
            </a:pPr>
            <a:r>
              <a:rPr lang="en-GB"/>
              <a:t>Data během činnosti financované </a:t>
            </a:r>
            <a:r>
              <a:rPr lang="en-GB" b="1"/>
              <a:t>z veřejných prostředků</a:t>
            </a:r>
            <a:endParaRPr b="1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★"/>
            </a:pPr>
            <a:r>
              <a:rPr lang="en-GB"/>
              <a:t>Původní data, “prostřední” data (výstupy analýz), finální data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★"/>
            </a:pPr>
            <a:r>
              <a:rPr lang="en-GB"/>
              <a:t>Použité  analýzy (skripty)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★"/>
            </a:pPr>
            <a:r>
              <a:rPr lang="en-GB"/>
              <a:t>Použité nástroje (programy)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★"/>
            </a:pPr>
            <a:r>
              <a:rPr lang="en-GB"/>
              <a:t>Dokumentace (README, codebook)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/>
              <a:t>příklady:</a:t>
            </a:r>
            <a:endParaRPr sz="120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rgbClr val="3A76BE"/>
                </a:solidFill>
              </a:rPr>
              <a:t>FS, FM - </a:t>
            </a:r>
            <a:r>
              <a:rPr lang="en-GB" sz="1200" u="sng">
                <a:solidFill>
                  <a:srgbClr val="3A76B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https://doi.org/10.17632/78hh7ndhv2.1</a:t>
            </a:r>
            <a:endParaRPr sz="1200" u="sng">
              <a:solidFill>
                <a:srgbClr val="3A76BE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rgbClr val="3A76BE"/>
                </a:solidFill>
              </a:rPr>
              <a:t>FT - </a:t>
            </a:r>
            <a:r>
              <a:rPr lang="en-GB" sz="1200" u="sng">
                <a:solidFill>
                  <a:srgbClr val="3A76BE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https://doi.org/10.6084/m9.figshare.19552288</a:t>
            </a:r>
            <a:endParaRPr sz="1200" u="sng">
              <a:solidFill>
                <a:srgbClr val="3A76BE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rgbClr val="3A76BE"/>
                </a:solidFill>
              </a:rPr>
              <a:t>FP - </a:t>
            </a:r>
            <a:r>
              <a:rPr lang="en-GB" sz="1200" u="sng">
                <a:solidFill>
                  <a:srgbClr val="3A76BE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https://doi.org/10.6084/m9.figshare.20085523.v1</a:t>
            </a:r>
            <a:endParaRPr sz="1200" u="sng">
              <a:solidFill>
                <a:srgbClr val="3A76BE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rgbClr val="3A76BE"/>
                </a:solidFill>
              </a:rPr>
              <a:t>EF - </a:t>
            </a:r>
            <a:r>
              <a:rPr lang="en-GB" sz="1200" u="sng">
                <a:solidFill>
                  <a:srgbClr val="3A76BE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https://doi.org/10.5281/zenodo.4727681</a:t>
            </a:r>
            <a:endParaRPr sz="1200" u="sng">
              <a:solidFill>
                <a:srgbClr val="3A76BE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rgbClr val="3A76BE"/>
                </a:solidFill>
              </a:rPr>
              <a:t>FUA - </a:t>
            </a:r>
            <a:r>
              <a:rPr lang="en-GB" sz="1200" u="sng">
                <a:solidFill>
                  <a:srgbClr val="3A76BE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https://doi.org/10.5281/zenodo.7477146</a:t>
            </a:r>
            <a:endParaRPr sz="1200" u="sng">
              <a:solidFill>
                <a:srgbClr val="3A76BE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rgbClr val="3A76BE"/>
                </a:solidFill>
              </a:rPr>
              <a:t>FZS - </a:t>
            </a:r>
            <a:r>
              <a:rPr lang="en-GB" sz="1200" u="sng">
                <a:solidFill>
                  <a:srgbClr val="3A76BE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https://doi.org/10.5061/dryad.5hqbzkh6f</a:t>
            </a:r>
            <a:endParaRPr sz="1200">
              <a:solidFill>
                <a:srgbClr val="3A76BE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200">
              <a:solidFill>
                <a:srgbClr val="3A76BE"/>
              </a:solidFill>
            </a:endParaRPr>
          </a:p>
        </p:txBody>
      </p:sp>
      <p:sp>
        <p:nvSpPr>
          <p:cNvPr id="58" name="Google Shape;58;p3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  <p:sp>
        <p:nvSpPr>
          <p:cNvPr id="59" name="Google Shape;59;p3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>
                <a:solidFill>
                  <a:schemeClr val="accent1"/>
                </a:solidFill>
              </a:rPr>
              <a:t>Otevřená data na TUL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60" name="Google Shape;60;p3"/>
          <p:cNvSpPr txBox="1"/>
          <p:nvPr/>
        </p:nvSpPr>
        <p:spPr>
          <a:xfrm>
            <a:off x="252000" y="770785"/>
            <a:ext cx="756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3A76BE"/>
                </a:solidFill>
                <a:latin typeface="Arial"/>
                <a:ea typeface="Arial"/>
                <a:cs typeface="Arial"/>
                <a:sym typeface="Arial"/>
              </a:rPr>
              <a:t>Co</a:t>
            </a:r>
            <a:endParaRPr sz="1400" b="1" i="0" u="none" strike="noStrike" cap="none">
              <a:solidFill>
                <a:srgbClr val="3A76B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1" name="Google Shape;61;p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505564" y="3524450"/>
            <a:ext cx="375094" cy="371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080848" y="3546787"/>
            <a:ext cx="329987" cy="326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3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7611024" y="3546787"/>
            <a:ext cx="329987" cy="326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3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7652832" y="4100438"/>
            <a:ext cx="375094" cy="371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3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 flipH="1">
            <a:off x="6473350" y="4100438"/>
            <a:ext cx="439521" cy="435313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3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7137045" y="4132343"/>
            <a:ext cx="375094" cy="371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3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183575" y="3543650"/>
            <a:ext cx="329975" cy="329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3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8156450" y="4096875"/>
            <a:ext cx="375075" cy="37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"/>
          <p:cNvSpPr txBox="1">
            <a:spLocks noGrp="1"/>
          </p:cNvSpPr>
          <p:nvPr>
            <p:ph type="body" idx="1"/>
          </p:nvPr>
        </p:nvSpPr>
        <p:spPr>
          <a:xfrm>
            <a:off x="252000" y="1405600"/>
            <a:ext cx="7272300" cy="3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★"/>
            </a:pPr>
            <a:r>
              <a:rPr lang="en-GB"/>
              <a:t>o zveřejnění rozhoduje autor (dle požadavků poskytovatele financí)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★"/>
            </a:pPr>
            <a:r>
              <a:rPr lang="en-GB"/>
              <a:t>práci dělá data steward (doktorand?)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rozumí oboru výzkumu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zaručuje kvalitu, dodržení všech standardů a předpisů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plánuje, opravuje, doplňuje atd., tedy zodpovědně nakládá s daty během projektu i po něm</a:t>
            </a:r>
            <a:endParaRPr/>
          </a:p>
        </p:txBody>
      </p:sp>
      <p:sp>
        <p:nvSpPr>
          <p:cNvPr id="74" name="Google Shape;74;p4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  <p:sp>
        <p:nvSpPr>
          <p:cNvPr id="75" name="Google Shape;75;p4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>
                <a:solidFill>
                  <a:schemeClr val="accent1"/>
                </a:solidFill>
              </a:rPr>
              <a:t>Otevřená data na TUL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76" name="Google Shape;76;p4"/>
          <p:cNvSpPr txBox="1"/>
          <p:nvPr/>
        </p:nvSpPr>
        <p:spPr>
          <a:xfrm>
            <a:off x="252000" y="770785"/>
            <a:ext cx="756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3A76BE"/>
                </a:solidFill>
                <a:latin typeface="Arial"/>
                <a:ea typeface="Arial"/>
                <a:cs typeface="Arial"/>
                <a:sym typeface="Arial"/>
              </a:rPr>
              <a:t>Kdo</a:t>
            </a:r>
            <a:endParaRPr sz="2800" b="1" i="0" u="none" strike="noStrike" cap="none">
              <a:solidFill>
                <a:srgbClr val="3A76B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7" name="Google Shape;7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77525" y="4128125"/>
            <a:ext cx="572700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"/>
          <p:cNvSpPr txBox="1">
            <a:spLocks noGrp="1"/>
          </p:cNvSpPr>
          <p:nvPr>
            <p:ph type="body" idx="1"/>
          </p:nvPr>
        </p:nvSpPr>
        <p:spPr>
          <a:xfrm>
            <a:off x="252000" y="1405600"/>
            <a:ext cx="7272300" cy="389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★"/>
            </a:pPr>
            <a:r>
              <a:rPr lang="en-GB" sz="1500"/>
              <a:t>před projektem</a:t>
            </a:r>
            <a:endParaRPr sz="1500"/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GB" sz="1400"/>
              <a:t>v žádosti o grant vše detailně popsat</a:t>
            </a:r>
            <a:endParaRPr sz="1400"/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GB" sz="1400"/>
              <a:t>ideálně rozhodnout o tom, jak se s daty naloží</a:t>
            </a:r>
            <a:endParaRPr sz="1400"/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GB" sz="1400"/>
              <a:t>ideálně vybrat repozitář</a:t>
            </a:r>
            <a:endParaRPr sz="1400"/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GB" sz="1400"/>
              <a:t>stanovit další parametry (standardy, slovníky, licence aj.)</a:t>
            </a:r>
            <a:endParaRPr sz="140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★"/>
            </a:pPr>
            <a:r>
              <a:rPr lang="en-GB" sz="1500"/>
              <a:t>během projektu</a:t>
            </a:r>
            <a:endParaRPr sz="1500"/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GB" sz="1400"/>
              <a:t>vytvořit a aktualizovat data management plán</a:t>
            </a:r>
            <a:endParaRPr sz="1400"/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GB" sz="1400"/>
              <a:t>udržovat data</a:t>
            </a:r>
            <a:endParaRPr sz="1400"/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GB" sz="1400"/>
              <a:t>publikovat data?</a:t>
            </a:r>
            <a:endParaRPr sz="140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★"/>
            </a:pPr>
            <a:r>
              <a:rPr lang="en-GB" sz="1500"/>
              <a:t>po projektu</a:t>
            </a:r>
            <a:endParaRPr sz="15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 sz="1400"/>
              <a:t>publikovat data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 sz="1400"/>
              <a:t>uzavřít data management plán</a:t>
            </a:r>
            <a:endParaRPr sz="1400">
              <a:solidFill>
                <a:srgbClr val="3A76BE"/>
              </a:solidFill>
            </a:endParaRPr>
          </a:p>
        </p:txBody>
      </p:sp>
      <p:sp>
        <p:nvSpPr>
          <p:cNvPr id="83" name="Google Shape;83;p5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  <p:sp>
        <p:nvSpPr>
          <p:cNvPr id="84" name="Google Shape;84;p5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>
                <a:solidFill>
                  <a:schemeClr val="accent1"/>
                </a:solidFill>
              </a:rPr>
              <a:t>Otevřená data na TUL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85" name="Google Shape;85;p5"/>
          <p:cNvSpPr txBox="1"/>
          <p:nvPr/>
        </p:nvSpPr>
        <p:spPr>
          <a:xfrm>
            <a:off x="252000" y="770785"/>
            <a:ext cx="756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3A76BE"/>
                </a:solidFill>
                <a:latin typeface="Arial"/>
                <a:ea typeface="Arial"/>
                <a:cs typeface="Arial"/>
                <a:sym typeface="Arial"/>
              </a:rPr>
              <a:t>Kdy</a:t>
            </a:r>
            <a:endParaRPr sz="2800" b="1" i="0" u="none" strike="noStrike" cap="none">
              <a:solidFill>
                <a:srgbClr val="3A76B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73600" y="4151525"/>
            <a:ext cx="614175" cy="614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"/>
          <p:cNvSpPr txBox="1">
            <a:spLocks noGrp="1"/>
          </p:cNvSpPr>
          <p:nvPr>
            <p:ph type="body" idx="1"/>
          </p:nvPr>
        </p:nvSpPr>
        <p:spPr>
          <a:xfrm>
            <a:off x="252000" y="1405600"/>
            <a:ext cx="7272300" cy="3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Obecně:</a:t>
            </a:r>
            <a:endParaRPr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400"/>
              <a:t>repozitář stanovený poskytovatelem financí</a:t>
            </a:r>
            <a:endParaRPr sz="1400"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400"/>
              <a:t>repozitář stanovený časopisem - my </a:t>
            </a:r>
            <a:endParaRPr sz="1400"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400"/>
              <a:t>oborový repozitář</a:t>
            </a:r>
            <a:endParaRPr sz="1400"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400"/>
              <a:t>institucionální repozitář - my </a:t>
            </a:r>
            <a:endParaRPr sz="1400"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GB" sz="1400"/>
              <a:t>obecný repozitář (Zenodo, Figshare, Harvard Dataverse aj.)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TUL doporučení:</a:t>
            </a:r>
            <a:endParaRPr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en-GB" sz="1400"/>
              <a:t>národní repozitář - </a:t>
            </a:r>
            <a:r>
              <a:rPr lang="en-GB" sz="1400" u="sng">
                <a:solidFill>
                  <a:schemeClr val="hlink"/>
                </a:solidFill>
                <a:hlinkClick r:id="rId3"/>
              </a:rPr>
              <a:t>https://data.narodni-repozitar.cz/</a:t>
            </a:r>
            <a:r>
              <a:rPr lang="en-GB" sz="1400"/>
              <a:t> </a:t>
            </a:r>
            <a:endParaRPr sz="1400"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en-GB" sz="1400"/>
              <a:t>oborový repozitář</a:t>
            </a:r>
            <a:endParaRPr sz="1400"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en-GB" sz="1400"/>
              <a:t>obecný repozitář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★"/>
            </a:pPr>
            <a:r>
              <a:rPr lang="en-GB" sz="1400"/>
              <a:t>repozitář musí přidělovat DOI, umožňovat nastavení přístupů, výběr licencí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92" name="Google Shape;92;p6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  <p:sp>
        <p:nvSpPr>
          <p:cNvPr id="93" name="Google Shape;93;p6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>
                <a:solidFill>
                  <a:schemeClr val="accent1"/>
                </a:solidFill>
              </a:rPr>
              <a:t>Otevřená data na TUL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94" name="Google Shape;94;p6"/>
          <p:cNvSpPr txBox="1"/>
          <p:nvPr/>
        </p:nvSpPr>
        <p:spPr>
          <a:xfrm>
            <a:off x="252000" y="770785"/>
            <a:ext cx="756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3A76BE"/>
                </a:solidFill>
                <a:latin typeface="Arial"/>
                <a:ea typeface="Arial"/>
                <a:cs typeface="Arial"/>
                <a:sym typeface="Arial"/>
              </a:rPr>
              <a:t>Kde</a:t>
            </a:r>
            <a:endParaRPr sz="2800" b="1" i="0" u="none" strike="noStrike" cap="none">
              <a:solidFill>
                <a:srgbClr val="3A76B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51800" y="3899625"/>
            <a:ext cx="572700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597250" y="2067175"/>
            <a:ext cx="247225" cy="24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977125" y="2620500"/>
            <a:ext cx="247225" cy="247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"/>
          <p:cNvSpPr txBox="1">
            <a:spLocks noGrp="1"/>
          </p:cNvSpPr>
          <p:nvPr>
            <p:ph type="body" idx="1"/>
          </p:nvPr>
        </p:nvSpPr>
        <p:spPr>
          <a:xfrm>
            <a:off x="252000" y="1405600"/>
            <a:ext cx="7272300" cy="3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Ověření správnosti výsledků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Reproducibilita vědy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Znovuvyužití</a:t>
            </a:r>
            <a:endParaRPr/>
          </a:p>
          <a:p>
            <a:pPr marL="13716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GB"/>
              <a:t>Úspora peněz, času</a:t>
            </a:r>
            <a:endParaRPr/>
          </a:p>
          <a:p>
            <a:pPr marL="13716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GB"/>
              <a:t>Jedinečnost</a:t>
            </a:r>
            <a:endParaRPr/>
          </a:p>
          <a:p>
            <a:pPr marL="13716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GB"/>
              <a:t>Další využití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Urychlení inovačního cyklu</a:t>
            </a:r>
            <a:endParaRPr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K tomu je nezbytné správné a dlouhodobé uchování a zpřístupňování dat.</a:t>
            </a:r>
            <a:endParaRPr/>
          </a:p>
        </p:txBody>
      </p:sp>
      <p:sp>
        <p:nvSpPr>
          <p:cNvPr id="103" name="Google Shape;103;p7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  <p:sp>
        <p:nvSpPr>
          <p:cNvPr id="104" name="Google Shape;104;p7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>
                <a:solidFill>
                  <a:schemeClr val="accent1"/>
                </a:solidFill>
              </a:rPr>
              <a:t>Otevřená data na TUL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105" name="Google Shape;105;p7"/>
          <p:cNvSpPr txBox="1"/>
          <p:nvPr/>
        </p:nvSpPr>
        <p:spPr>
          <a:xfrm>
            <a:off x="252000" y="770785"/>
            <a:ext cx="756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3A76BE"/>
                </a:solidFill>
                <a:latin typeface="Arial"/>
                <a:ea typeface="Arial"/>
                <a:cs typeface="Arial"/>
                <a:sym typeface="Arial"/>
              </a:rPr>
              <a:t>Proč</a:t>
            </a:r>
            <a:endParaRPr sz="2800" b="1" i="0" u="none" strike="noStrike" cap="none">
              <a:solidFill>
                <a:srgbClr val="3A76B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6" name="Google Shape;106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19775" y="3573075"/>
            <a:ext cx="664575" cy="66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8"/>
          <p:cNvSpPr txBox="1">
            <a:spLocks noGrp="1"/>
          </p:cNvSpPr>
          <p:nvPr>
            <p:ph type="body" idx="1"/>
          </p:nvPr>
        </p:nvSpPr>
        <p:spPr>
          <a:xfrm>
            <a:off x="252000" y="1405600"/>
            <a:ext cx="8382300" cy="3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Metadata (dle jakého schématu?, na TUL </a:t>
            </a:r>
            <a:r>
              <a:rPr lang="en-GB" u="sng">
                <a:solidFill>
                  <a:schemeClr val="hlink"/>
                </a:solidFill>
                <a:hlinkClick r:id="rId3"/>
              </a:rPr>
              <a:t>předepsán</a:t>
            </a:r>
            <a:r>
              <a:rPr lang="en-GB"/>
              <a:t> - kombinace ISO 690 a DataCite Metadata Schema 4.4)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Identifikátory (DOI či jiné, ORCID)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Dokumentace (README)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Standardy pro soubory (otevřené formáty - csv, txt, PDF/A, XML, jpeg2000 aj.)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Oborové slovníky a ontologie (terminologie, struktura, značení)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Repozitáře - viz Kde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Licence - úplně ideálně CC0, možno i CC BY, případně specifické licence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Řízení přístupu (autorizace, autentikace)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Metadata zveřejnit vždy, data dle požadavků </a:t>
            </a:r>
            <a:endParaRPr/>
          </a:p>
          <a:p>
            <a:pPr marL="0" lvl="0" indent="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poskytovatele financí, autora</a:t>
            </a:r>
            <a:endParaRPr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112" name="Google Shape;112;p8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  <p:sp>
        <p:nvSpPr>
          <p:cNvPr id="113" name="Google Shape;113;p8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>
                <a:solidFill>
                  <a:schemeClr val="accent1"/>
                </a:solidFill>
              </a:rPr>
              <a:t>Otevřená data na TUL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114" name="Google Shape;114;p8"/>
          <p:cNvSpPr txBox="1"/>
          <p:nvPr/>
        </p:nvSpPr>
        <p:spPr>
          <a:xfrm>
            <a:off x="252000" y="770785"/>
            <a:ext cx="756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3A76BE"/>
                </a:solidFill>
                <a:latin typeface="Arial"/>
                <a:ea typeface="Arial"/>
                <a:cs typeface="Arial"/>
                <a:sym typeface="Arial"/>
              </a:rPr>
              <a:t>Jak</a:t>
            </a:r>
            <a:endParaRPr sz="2800" b="1" i="0" u="none" strike="noStrike" cap="none">
              <a:solidFill>
                <a:srgbClr val="3A76B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5" name="Google Shape;115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02250" y="3992450"/>
            <a:ext cx="2454099" cy="1047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9"/>
          <p:cNvSpPr txBox="1">
            <a:spLocks noGrp="1"/>
          </p:cNvSpPr>
          <p:nvPr>
            <p:ph type="body" idx="1"/>
          </p:nvPr>
        </p:nvSpPr>
        <p:spPr>
          <a:xfrm>
            <a:off x="252000" y="1405600"/>
            <a:ext cx="7272300" cy="3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★"/>
            </a:pPr>
            <a:r>
              <a:rPr lang="en-GB"/>
              <a:t>Doporučení pro metadata </a:t>
            </a:r>
            <a:r>
              <a:rPr lang="en-GB" u="sng">
                <a:solidFill>
                  <a:schemeClr val="hlink"/>
                </a:solidFill>
                <a:hlinkClick r:id="rId3"/>
              </a:rPr>
              <a:t>https://docs.google.com/document/d/1NmOjaCRHkAGfGSQwQwsBBw1nO6MIF-f8/edit?usp=sharing&amp;ouid=106009507155748868230&amp;rtpof=true&amp;sd=true</a:t>
            </a:r>
            <a:r>
              <a:rPr lang="en-GB"/>
              <a:t> 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★"/>
            </a:pPr>
            <a:r>
              <a:rPr lang="en-GB"/>
              <a:t>Návod pro otevřená data </a:t>
            </a:r>
            <a:r>
              <a:rPr lang="en-GB" u="sng">
                <a:solidFill>
                  <a:schemeClr val="hlink"/>
                </a:solidFill>
                <a:hlinkClick r:id="rId4"/>
              </a:rPr>
              <a:t>https://docs.google.com/document/d/1bko0QWgEkKwsbG-Sv0Z3Wve7NxBOcEYH/edit?usp=sharing&amp;ouid=106009507155748868230&amp;rtpof=true&amp;sd=true</a:t>
            </a:r>
            <a:r>
              <a:rPr lang="en-GB"/>
              <a:t> 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★"/>
            </a:pPr>
            <a:r>
              <a:rPr lang="en-GB"/>
              <a:t>Směrnice pro otevřená data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★"/>
            </a:pPr>
            <a:r>
              <a:rPr lang="en-GB"/>
              <a:t>Pomoc</a:t>
            </a:r>
            <a:endParaRPr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u="sng">
                <a:solidFill>
                  <a:schemeClr val="hlink"/>
                </a:solidFill>
                <a:hlinkClick r:id="rId5"/>
              </a:rPr>
              <a:t>Ludvík Steiner</a:t>
            </a:r>
            <a:r>
              <a:rPr lang="en-GB"/>
              <a:t> a </a:t>
            </a:r>
            <a:r>
              <a:rPr lang="en-GB" u="sng">
                <a:solidFill>
                  <a:schemeClr val="hlink"/>
                </a:solidFill>
                <a:hlinkClick r:id="rId6"/>
              </a:rPr>
              <a:t>Marta Zizienová</a:t>
            </a:r>
            <a:endParaRPr/>
          </a:p>
        </p:txBody>
      </p:sp>
      <p:sp>
        <p:nvSpPr>
          <p:cNvPr id="121" name="Google Shape;121;p9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  <p:sp>
        <p:nvSpPr>
          <p:cNvPr id="122" name="Google Shape;122;p9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>
                <a:solidFill>
                  <a:schemeClr val="accent1"/>
                </a:solidFill>
              </a:rPr>
              <a:t>Otevřená data na TUL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123" name="Google Shape;123;p9"/>
          <p:cNvSpPr txBox="1"/>
          <p:nvPr/>
        </p:nvSpPr>
        <p:spPr>
          <a:xfrm>
            <a:off x="252000" y="770785"/>
            <a:ext cx="756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3A76BE"/>
                </a:solidFill>
                <a:latin typeface="Arial"/>
                <a:ea typeface="Arial"/>
                <a:cs typeface="Arial"/>
                <a:sym typeface="Arial"/>
              </a:rPr>
              <a:t>a na TUL</a:t>
            </a:r>
            <a:endParaRPr sz="1400" b="1" i="0" u="none" strike="noStrike" cap="none">
              <a:solidFill>
                <a:srgbClr val="3A76B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TU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948AD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AB40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847</Words>
  <Application>Microsoft Office PowerPoint</Application>
  <PresentationFormat>Předvádění na obrazovce (16:9)</PresentationFormat>
  <Paragraphs>110</Paragraphs>
  <Slides>11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Roboto</vt:lpstr>
      <vt:lpstr>Simple Light</vt:lpstr>
      <vt:lpstr>Otevřená data na TUL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Otázky?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Otevřená data na TUL</dc:title>
  <cp:lastModifiedBy>Pavla</cp:lastModifiedBy>
  <cp:revision>1</cp:revision>
  <dcterms:modified xsi:type="dcterms:W3CDTF">2023-03-08T09:22:45Z</dcterms:modified>
</cp:coreProperties>
</file>